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3333303-0959-410E-81FC-1F0656B25D26}" type="datetimeFigureOut">
              <a:rPr lang="pl-PL" smtClean="0"/>
              <a:t>2013-02-12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53CF274-8E4F-43EF-84D7-082B5FE17C9C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333303-0959-410E-81FC-1F0656B25D26}" type="datetimeFigureOut">
              <a:rPr lang="pl-PL" smtClean="0"/>
              <a:t>2013-02-12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CF274-8E4F-43EF-84D7-082B5FE17C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3333303-0959-410E-81FC-1F0656B25D26}" type="datetimeFigureOut">
              <a:rPr lang="pl-PL" smtClean="0"/>
              <a:t>2013-02-12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53CF274-8E4F-43EF-84D7-082B5FE17C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333303-0959-410E-81FC-1F0656B25D26}" type="datetimeFigureOut">
              <a:rPr lang="pl-PL" smtClean="0"/>
              <a:t>2013-02-12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CF274-8E4F-43EF-84D7-082B5FE17C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333303-0959-410E-81FC-1F0656B25D26}" type="datetimeFigureOut">
              <a:rPr lang="pl-PL" smtClean="0"/>
              <a:t>2013-02-12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53CF274-8E4F-43EF-84D7-082B5FE17C9C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333303-0959-410E-81FC-1F0656B25D26}" type="datetimeFigureOut">
              <a:rPr lang="pl-PL" smtClean="0"/>
              <a:t>2013-02-12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CF274-8E4F-43EF-84D7-082B5FE17C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333303-0959-410E-81FC-1F0656B25D26}" type="datetimeFigureOut">
              <a:rPr lang="pl-PL" smtClean="0"/>
              <a:t>2013-02-12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CF274-8E4F-43EF-84D7-082B5FE17C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333303-0959-410E-81FC-1F0656B25D26}" type="datetimeFigureOut">
              <a:rPr lang="pl-PL" smtClean="0"/>
              <a:t>2013-02-12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CF274-8E4F-43EF-84D7-082B5FE17C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333303-0959-410E-81FC-1F0656B25D26}" type="datetimeFigureOut">
              <a:rPr lang="pl-PL" smtClean="0"/>
              <a:t>2013-02-12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CF274-8E4F-43EF-84D7-082B5FE17C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333303-0959-410E-81FC-1F0656B25D26}" type="datetimeFigureOut">
              <a:rPr lang="pl-PL" smtClean="0"/>
              <a:t>2013-02-12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CF274-8E4F-43EF-84D7-082B5FE17C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333303-0959-410E-81FC-1F0656B25D26}" type="datetimeFigureOut">
              <a:rPr lang="pl-PL" smtClean="0"/>
              <a:t>2013-02-12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CF274-8E4F-43EF-84D7-082B5FE17C9C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3333303-0959-410E-81FC-1F0656B25D26}" type="datetimeFigureOut">
              <a:rPr lang="pl-PL" smtClean="0"/>
              <a:t>2013-02-12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53CF274-8E4F-43EF-84D7-082B5FE17C9C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563888" y="3068960"/>
            <a:ext cx="5381596" cy="2492848"/>
          </a:xfrm>
        </p:spPr>
        <p:txBody>
          <a:bodyPr>
            <a:noAutofit/>
          </a:bodyPr>
          <a:lstStyle/>
          <a:p>
            <a:r>
              <a:rPr lang="pl-PL" sz="2800" b="1" i="1" dirty="0" smtClean="0"/>
              <a:t/>
            </a:r>
            <a:br>
              <a:rPr lang="pl-PL" sz="2800" b="1" i="1" dirty="0" smtClean="0"/>
            </a:br>
            <a:r>
              <a:rPr lang="pl-PL" sz="2800" i="1" dirty="0" smtClean="0"/>
              <a:t/>
            </a:r>
            <a:br>
              <a:rPr lang="pl-PL" sz="2800" i="1" dirty="0" smtClean="0"/>
            </a:br>
            <a:r>
              <a:rPr lang="pl-PL" sz="2800" i="1" dirty="0" smtClean="0"/>
              <a:t/>
            </a:r>
            <a:br>
              <a:rPr lang="pl-PL" sz="2800" i="1" dirty="0" smtClean="0"/>
            </a:br>
            <a:r>
              <a:rPr lang="pl-PL" sz="2800" b="1" i="1" dirty="0" smtClean="0"/>
              <a:t>PRZEMOC</a:t>
            </a:r>
            <a:r>
              <a:rPr lang="pl-PL" sz="2800" dirty="0"/>
              <a:t/>
            </a:r>
            <a:br>
              <a:rPr lang="pl-PL" sz="2800" dirty="0"/>
            </a:br>
            <a:r>
              <a:rPr lang="pl-PL" sz="2800" b="1" i="1" dirty="0"/>
              <a:t>Dla tych, którzy nie chcą być krzywdzeni… </a:t>
            </a:r>
            <a:br>
              <a:rPr lang="pl-PL" sz="2800" b="1" i="1" dirty="0"/>
            </a:br>
            <a:r>
              <a:rPr lang="pl-PL" sz="2800" b="1" i="1" dirty="0"/>
              <a:t>Dla tych, którzy nie chcą krzywdzić…</a:t>
            </a:r>
            <a:br>
              <a:rPr lang="pl-PL" sz="2800" b="1" i="1" dirty="0"/>
            </a:br>
            <a:r>
              <a:rPr lang="pl-PL" sz="2800" b="1" i="1" dirty="0"/>
              <a:t>Dla tych, którzy chcą pomóc jednym i drugim…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139952" y="5517232"/>
            <a:ext cx="3632448" cy="121568"/>
          </a:xfrm>
        </p:spPr>
        <p:txBody>
          <a:bodyPr>
            <a:normAutofit fontScale="40000" lnSpcReduction="20000"/>
          </a:bodyPr>
          <a:lstStyle/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87624" y="1298957"/>
            <a:ext cx="619268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-Roman"/>
              </a:rPr>
              <a:t>Przemoc fizyczna</a:t>
            </a:r>
            <a:r>
              <a:rPr kumimoji="0" lang="pl-P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-Roman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umnst777CnEU-Bold"/>
              </a:rPr>
              <a:t>to celowe uszkodzenie ciała,</a:t>
            </a:r>
            <a:endParaRPr kumimoji="0" lang="pl-P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umnst777CnEU-Bold"/>
              </a:rPr>
              <a:t>zadawanie bólu lub groźba uszkodzenia ciała.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umnst777CnEU-Bold"/>
              </a:rPr>
              <a:t>Skutkiem przemocy</a:t>
            </a:r>
            <a:r>
              <a:rPr lang="pl-PL" sz="3200" dirty="0">
                <a:latin typeface="Arial" pitchFamily="34" charset="0"/>
                <a:cs typeface="Arial" pitchFamily="34" charset="0"/>
              </a:rPr>
              <a:t> </a:t>
            </a:r>
            <a:r>
              <a:rPr kumimoji="0" lang="pl-P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umnst777CnEU-Bold"/>
              </a:rPr>
              <a:t>fizycznej mogą być złamania, siniaki, rany cięte, poparzenia,</a:t>
            </a:r>
            <a:r>
              <a:rPr lang="pl-PL" sz="3200" dirty="0">
                <a:latin typeface="Arial" pitchFamily="34" charset="0"/>
                <a:cs typeface="Arial" pitchFamily="34" charset="0"/>
              </a:rPr>
              <a:t> </a:t>
            </a:r>
            <a:r>
              <a:rPr kumimoji="0" lang="pl-P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umnst777CnEU-Bold"/>
              </a:rPr>
              <a:t>obrażenia wewnętrzne</a:t>
            </a:r>
            <a:r>
              <a:rPr kumimoji="0" lang="pl-PL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umnst777CnEU-Bold"/>
              </a:rPr>
              <a:t>.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971600" y="1821304"/>
            <a:ext cx="579613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-Roman" charset="0"/>
              </a:rPr>
              <a:t>Przemoc emocjonalna</a:t>
            </a:r>
            <a:r>
              <a:rPr kumimoji="0" lang="pl-P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-Roman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umnst777CnEU-Bold" charset="0"/>
              </a:rPr>
              <a:t>to powtarzające się</a:t>
            </a:r>
            <a:endParaRPr kumimoji="0" lang="pl-P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umnst777CnEU-Bold" charset="0"/>
              </a:rPr>
              <a:t>poniżanie,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umnst777CnEU-Bold" charset="0"/>
              </a:rPr>
              <a:t>upokarzanie i ośmieszanie.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1691680" y="2564904"/>
            <a:ext cx="62488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6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itchFamily="34" charset="0"/>
                <a:ea typeface="Calibri" pitchFamily="34" charset="0"/>
                <a:cs typeface="Humnst777XBlkCnEU-Normal"/>
              </a:rPr>
              <a:t>Na co zwrócić uwagę u dziecka?</a:t>
            </a:r>
            <a:endParaRPr kumimoji="0" lang="pl-PL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899592" y="1219395"/>
            <a:ext cx="626469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80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itchFamily="34" charset="0"/>
                <a:ea typeface="Calibri" pitchFamily="34" charset="0"/>
                <a:cs typeface="Humnst777CnEU-Normal"/>
              </a:rPr>
              <a:t>-przejawia dziwne bądź niezwykłe dla swojego wieku zachowania</a:t>
            </a:r>
            <a:r>
              <a:rPr lang="pl-PL" sz="2800" dirty="0">
                <a:latin typeface="Arial" pitchFamily="34" charset="0"/>
                <a:cs typeface="Arial" pitchFamily="34" charset="0"/>
              </a:rPr>
              <a:t> </a:t>
            </a:r>
            <a:r>
              <a:rPr kumimoji="0" lang="pl-PL" sz="280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itchFamily="34" charset="0"/>
                <a:ea typeface="Calibri" pitchFamily="34" charset="0"/>
                <a:cs typeface="Humnst777CnEU-Normal"/>
              </a:rPr>
              <a:t>seksualne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80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itchFamily="34" charset="0"/>
                <a:ea typeface="Calibri" pitchFamily="34" charset="0"/>
                <a:cs typeface="Humnst777CnEU-Normal"/>
              </a:rPr>
              <a:t> (np. jest nadmiernie rozbudzone, dużo mówi o seksie)</a:t>
            </a:r>
            <a:endParaRPr kumimoji="0" lang="pl-PL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80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itchFamily="34" charset="0"/>
                <a:ea typeface="Calibri" pitchFamily="34" charset="0"/>
                <a:cs typeface="Humnst777CnEU-Normal"/>
              </a:rPr>
              <a:t>-jest wycofane, depresyjne, </a:t>
            </a:r>
            <a:endParaRPr kumimoji="0" lang="pl-PL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kumimoji="0" lang="pl-PL" sz="280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itchFamily="34" charset="0"/>
                <a:ea typeface="Calibri" pitchFamily="34" charset="0"/>
                <a:cs typeface="Humnst777CnEU-Normal"/>
              </a:rPr>
              <a:t>-infantylnie się zachowuje, </a:t>
            </a:r>
          </a:p>
          <a:p>
            <a:r>
              <a:rPr lang="pl-PL" sz="2800" dirty="0" smtClean="0">
                <a:latin typeface="Calibri" pitchFamily="34" charset="0"/>
              </a:rPr>
              <a:t>-</a:t>
            </a:r>
            <a:r>
              <a:rPr lang="pl-PL" sz="2800" dirty="0">
                <a:latin typeface="Calibri" pitchFamily="34" charset="0"/>
              </a:rPr>
              <a:t>ma trudności w relacjach z rówieśnikami</a:t>
            </a:r>
          </a:p>
          <a:p>
            <a:r>
              <a:rPr lang="pl-PL" sz="2800" dirty="0">
                <a:latin typeface="Calibri" pitchFamily="34" charset="0"/>
              </a:rPr>
              <a:t>-odmawia przebierania </a:t>
            </a:r>
            <a:r>
              <a:rPr lang="pl-PL" sz="2800" dirty="0" smtClean="0">
                <a:latin typeface="Calibri" pitchFamily="34" charset="0"/>
              </a:rPr>
              <a:t>się</a:t>
            </a:r>
          </a:p>
          <a:p>
            <a:r>
              <a:rPr lang="pl-PL" sz="2800" dirty="0" smtClean="0">
                <a:latin typeface="Calibri" pitchFamily="34" charset="0"/>
              </a:rPr>
              <a:t> w towarzystwie </a:t>
            </a:r>
            <a:r>
              <a:rPr lang="pl-PL" sz="2800" dirty="0">
                <a:latin typeface="Calibri" pitchFamily="34" charset="0"/>
              </a:rPr>
              <a:t>innych </a:t>
            </a:r>
            <a:endParaRPr lang="pl-PL" sz="2800" dirty="0" smtClean="0">
              <a:latin typeface="Calibri" pitchFamily="34" charset="0"/>
            </a:endParaRPr>
          </a:p>
          <a:p>
            <a:r>
              <a:rPr lang="pl-PL" sz="2800" dirty="0" smtClean="0">
                <a:latin typeface="Calibri" pitchFamily="34" charset="0"/>
              </a:rPr>
              <a:t>(</a:t>
            </a:r>
            <a:r>
              <a:rPr lang="pl-PL" sz="2800" dirty="0">
                <a:latin typeface="Calibri" pitchFamily="34" charset="0"/>
              </a:rPr>
              <a:t>np. </a:t>
            </a:r>
            <a:r>
              <a:rPr lang="pl-PL" sz="2800" dirty="0" smtClean="0">
                <a:latin typeface="Calibri" pitchFamily="34" charset="0"/>
              </a:rPr>
              <a:t>przed zajęciami </a:t>
            </a:r>
            <a:r>
              <a:rPr lang="pl-PL" sz="2800" dirty="0">
                <a:latin typeface="Calibri" pitchFamily="34" charset="0"/>
              </a:rPr>
              <a:t>sportowymi</a:t>
            </a:r>
            <a:r>
              <a:rPr lang="pl-PL" sz="2800" dirty="0" smtClean="0">
                <a:latin typeface="Calibri" pitchFamily="34" charset="0"/>
              </a:rPr>
              <a:t>)</a:t>
            </a:r>
            <a:endParaRPr lang="pl-PL" sz="2800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971599" y="2261793"/>
            <a:ext cx="6552729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sz="2800" dirty="0" smtClean="0">
                <a:latin typeface="Calibri" pitchFamily="34" charset="0"/>
              </a:rPr>
              <a:t>-nadużywa alkoholu lub narkotyków.</a:t>
            </a:r>
          </a:p>
          <a:p>
            <a:r>
              <a:rPr lang="pl-PL" sz="2800" dirty="0" smtClean="0">
                <a:latin typeface="Calibri" pitchFamily="34" charset="0"/>
              </a:rPr>
              <a:t>-pogorszyło się w nauce</a:t>
            </a:r>
            <a:endParaRPr kumimoji="0" 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itchFamily="34" charset="0"/>
                <a:ea typeface="Calibri" pitchFamily="34" charset="0"/>
                <a:cs typeface="Humnst777CnEU-Normal"/>
              </a:rPr>
              <a:t>-ucieka z domu</a:t>
            </a:r>
            <a:endParaRPr kumimoji="0" 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itchFamily="34" charset="0"/>
                <a:ea typeface="Calibri" pitchFamily="34" charset="0"/>
                <a:cs typeface="Humnst777CnEU-Normal"/>
              </a:rPr>
              <a:t>-chwali się nagłym przypływem gotówki lub prezentów</a:t>
            </a:r>
            <a:endParaRPr kumimoji="0" 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971600" y="1556792"/>
            <a:ext cx="612068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itchFamily="34" charset="0"/>
                <a:ea typeface="Calibri" pitchFamily="34" charset="0"/>
                <a:cs typeface="Humnst777CnEU-Normal"/>
              </a:rPr>
              <a:t>Występowanie pojedynczego </a:t>
            </a:r>
            <a:r>
              <a:rPr kumimoji="0" lang="pl-PL" sz="2800" b="0" i="0" u="none" strike="noStrike" cap="none" normalizeH="0" baseline="0" smtClean="0">
                <a:ln>
                  <a:noFill/>
                </a:ln>
                <a:solidFill>
                  <a:srgbClr val="231F20"/>
                </a:solidFill>
                <a:effectLst/>
                <a:latin typeface="Calibri" pitchFamily="34" charset="0"/>
                <a:ea typeface="Calibri" pitchFamily="34" charset="0"/>
                <a:cs typeface="Humnst777CnEU-Normal"/>
              </a:rPr>
              <a:t>objawu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800" b="0" i="0" u="none" strike="noStrike" cap="none" normalizeH="0" baseline="0" smtClean="0">
                <a:ln>
                  <a:noFill/>
                </a:ln>
                <a:solidFill>
                  <a:srgbClr val="231F20"/>
                </a:solidFill>
                <a:effectLst/>
                <a:latin typeface="Calibri" pitchFamily="34" charset="0"/>
                <a:ea typeface="Calibri" pitchFamily="34" charset="0"/>
                <a:cs typeface="Humnst777CnEU-Normal"/>
              </a:rPr>
              <a:t>na </a:t>
            </a: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itchFamily="34" charset="0"/>
                <a:ea typeface="Calibri" pitchFamily="34" charset="0"/>
                <a:cs typeface="Humnst777CnEU-Normal"/>
              </a:rPr>
              <a:t>ogół nie jest dowodem na to, że dziecko doświadczyło przemocy.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itchFamily="34" charset="0"/>
                <a:ea typeface="Calibri" pitchFamily="34" charset="0"/>
                <a:cs typeface="Humnst777CnEU-Normal"/>
              </a:rPr>
              <a:t> Jeśli jednak symptom powtarza się, bądź kilka objawów występuje jednocześnie; prawdopodobieństwo, że mamy do czynienia z przemocą wobec dzieci zdecydowanie wzrasta. </a:t>
            </a:r>
            <a:endParaRPr kumimoji="0" 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15616" y="1196752"/>
            <a:ext cx="59046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>
                <a:latin typeface="Calibri" pitchFamily="34" charset="0"/>
              </a:rPr>
              <a:t>Osoby, które krzywdzą dzieci, starają się to ukryć. Dotyczy to zwłaszcza tych osób, które krzywdzą dzieci, zdając sobie sprawę z tego, że to, co robią, jest niewłaściwe.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1115616" y="1335829"/>
            <a:ext cx="547260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itchFamily="34" charset="0"/>
                <a:ea typeface="Calibri" pitchFamily="34" charset="0"/>
                <a:cs typeface="Humnst777CnEU-Normal" charset="0"/>
              </a:rPr>
              <a:t>Część osób krzywdzi dzieci, nie zdając sobie sprawy z tego,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itchFamily="34" charset="0"/>
                <a:ea typeface="Calibri" pitchFamily="34" charset="0"/>
                <a:cs typeface="Humnst777CnEU-Normal" charset="0"/>
              </a:rPr>
              <a:t> że to, co robią, jest niewłaściwe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itchFamily="34" charset="0"/>
                <a:ea typeface="Calibri" pitchFamily="34" charset="0"/>
                <a:cs typeface="Humnst777CnEU-Normal" charset="0"/>
              </a:rPr>
              <a:t> i może mieć poważne skutki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itchFamily="34" charset="0"/>
                <a:ea typeface="Calibri" pitchFamily="34" charset="0"/>
                <a:cs typeface="Humnst777CnEU-Normal" charset="0"/>
              </a:rPr>
              <a:t>(np. stosując kary fizyczne, potrząsając niemowlęciem, nadmiernie zawstydzając dziecko). Takie osoby zwykle nie ukrywają swojego zachowania.</a:t>
            </a:r>
            <a:endParaRPr kumimoji="0" 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255</Words>
  <Application>Microsoft Office PowerPoint</Application>
  <PresentationFormat>Pokaz na ekranie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Bogaty</vt:lpstr>
      <vt:lpstr>   PRZEMOC Dla tych, którzy nie chcą być krzywdzeni…  Dla tych, którzy nie chcą krzywdzić… Dla tych, którzy chcą pomóc jednym i drugim… 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PRZEMOC Dla tych, którzy nie chcą być krzywdzeni…  Dla tych, którzy nie chcą krzywdzić… Dla tych, którzy chcą pomóc jednym i drugim… </dc:title>
  <dc:creator>Julia</dc:creator>
  <cp:lastModifiedBy>Julia</cp:lastModifiedBy>
  <cp:revision>10</cp:revision>
  <dcterms:created xsi:type="dcterms:W3CDTF">2013-02-12T20:09:44Z</dcterms:created>
  <dcterms:modified xsi:type="dcterms:W3CDTF">2013-02-12T20:30:59Z</dcterms:modified>
</cp:coreProperties>
</file>